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5" r:id="rId2"/>
    <p:sldId id="269" r:id="rId3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ary\Desktop\A&#209;O%202021\1er%20TRIMESTRE%202021\Orientacion%20para%20la%20inversi&#243;n%20p&#250;blica%201er%20TRIMESTRE%202021\Grafica%201er%20%20trim%20202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9176619479629335E-2"/>
          <c:y val="0.11166797050926812"/>
          <c:w val="0.95336512983571808"/>
          <c:h val="0.77677029360967187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B10-4922-993B-F28E620DE75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B10-4922-993B-F28E620DE75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B10-4922-993B-F28E620DE75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B10-4922-993B-F28E620DE75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2B10-4922-993B-F28E620DE75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2B10-4922-993B-F28E620DE75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2B10-4922-993B-F28E620DE75F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2B10-4922-993B-F28E620DE75F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2B10-4922-993B-F28E620DE75F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'Graf. Inv'!$B$3:$B$14</c:f>
              <c:strCache>
                <c:ptCount val="9"/>
                <c:pt idx="0">
                  <c:v>SALUD Y ASISTENCIA SOCIAL</c:v>
                </c:pt>
                <c:pt idx="1">
                  <c:v>EDUCACIÓN, CULTURA Y DEPORTE</c:v>
                </c:pt>
                <c:pt idx="2">
                  <c:v>AGUA POTABLE, ALCANTARILLADO Y SANEAMIENTO</c:v>
                </c:pt>
                <c:pt idx="3">
                  <c:v>VIVIENDA Y URBANIZACIÓN</c:v>
                </c:pt>
                <c:pt idx="4">
                  <c:v>PROTECCIÓN CIVIL, SEGURIDAD, JUSTICIA Y FINANZAS PÚBLICAS</c:v>
                </c:pt>
                <c:pt idx="5">
                  <c:v>CARRETERAS, CAMINOS Y PUENTES</c:v>
                </c:pt>
                <c:pt idx="6">
                  <c:v>DESARROLLO AGROPECUARIO, FORESTAL Y ACUICOLA</c:v>
                </c:pt>
                <c:pt idx="7">
                  <c:v>PROTECCION Y PRESERVACION AMBIENTAL</c:v>
                </c:pt>
                <c:pt idx="8">
                  <c:v>DESARROLLO ECONÓMICO Y TURISTICO</c:v>
                </c:pt>
              </c:strCache>
            </c:strRef>
          </c:cat>
          <c:val>
            <c:numRef>
              <c:f>'Graf. Inv'!$C$3:$C$14</c:f>
              <c:numCache>
                <c:formatCode>0.00</c:formatCode>
                <c:ptCount val="12"/>
                <c:pt idx="0">
                  <c:v>70.607996474629488</c:v>
                </c:pt>
                <c:pt idx="1">
                  <c:v>10.380406380097289</c:v>
                </c:pt>
                <c:pt idx="2">
                  <c:v>4.2565819206841882</c:v>
                </c:pt>
                <c:pt idx="3">
                  <c:v>3.847652182415926</c:v>
                </c:pt>
                <c:pt idx="4">
                  <c:v>3.7571645725753098</c:v>
                </c:pt>
                <c:pt idx="5">
                  <c:v>2.5448043487711338</c:v>
                </c:pt>
                <c:pt idx="6">
                  <c:v>2.2410564122658396</c:v>
                </c:pt>
                <c:pt idx="7">
                  <c:v>1.2955102895806345</c:v>
                </c:pt>
                <c:pt idx="8">
                  <c:v>1.0688274189801952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2B10-4922-993B-F28E620DE7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8299F0-A457-7344-879F-CB8E79396792}" type="datetime1">
              <a:rPr lang="es-MX" smtClean="0"/>
              <a:pPr/>
              <a:t>23/04/2021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1A16A0-7D6B-874A-9CF0-125FA9D72DF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65599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AA0152-9AF3-1441-989D-163A2E2FBA37}" type="datetime1">
              <a:rPr lang="es-MX" smtClean="0"/>
              <a:pPr/>
              <a:t>23/04/2021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362E42-CEBF-7843-A56C-B3329424E56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71702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80310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0011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187311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29" name="Picture Placeholder 1"/>
          <p:cNvSpPr>
            <a:spLocks noGrp="1" noTextEdit="1"/>
          </p:cNvSpPr>
          <p:nvPr>
            <p:ph type="pic" sz="quarter" idx="13"/>
          </p:nvPr>
        </p:nvSpPr>
        <p:spPr>
          <a:xfrm>
            <a:off x="5102151" y="2139068"/>
            <a:ext cx="3341563" cy="2813309"/>
          </a:xfrm>
        </p:spPr>
      </p:sp>
      <p:sp>
        <p:nvSpPr>
          <p:cNvPr id="30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32186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80998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10955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8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42505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10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04508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51341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85193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700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1270000"/>
            <a:ext cx="5111750" cy="48561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2432050"/>
            <a:ext cx="3008313" cy="36941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8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22074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8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61778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474062"/>
            <a:ext cx="5063310" cy="4790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pic>
        <p:nvPicPr>
          <p:cNvPr id="7" name="Picture 9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91391" y="415766"/>
            <a:ext cx="2677527" cy="537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n 8" descr="rombo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6412" y="6356350"/>
            <a:ext cx="304800" cy="304800"/>
          </a:xfrm>
          <a:prstGeom prst="rect">
            <a:avLst/>
          </a:prstGeom>
        </p:spPr>
      </p:pic>
      <p:pic>
        <p:nvPicPr>
          <p:cNvPr id="8" name="Imagen 7" descr="lateral.png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52129"/>
            <a:ext cx="383191" cy="1928726"/>
          </a:xfrm>
          <a:prstGeom prst="rect">
            <a:avLst/>
          </a:prstGeom>
        </p:spPr>
      </p:pic>
      <p:sp>
        <p:nvSpPr>
          <p:cNvPr id="15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82723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5.emf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chart" Target="../charts/chart1.xml"/><Relationship Id="rId9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1.png"/><Relationship Id="rId7" Type="http://schemas.openxmlformats.org/officeDocument/2006/relationships/image" Target="../media/image9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0.png"/><Relationship Id="rId4" Type="http://schemas.openxmlformats.org/officeDocument/2006/relationships/image" Target="../media/image6.png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B78B4-448C-A743-A85C-EC0F5416DCE4}" type="slidenum">
              <a:rPr lang="es-ES" smtClean="0"/>
              <a:pPr/>
              <a:t>1</a:t>
            </a:fld>
            <a:endParaRPr lang="es-ES" dirty="0"/>
          </a:p>
        </p:txBody>
      </p:sp>
      <p:sp>
        <p:nvSpPr>
          <p:cNvPr id="6" name="34 Marcador de texto"/>
          <p:cNvSpPr txBox="1">
            <a:spLocks/>
          </p:cNvSpPr>
          <p:nvPr/>
        </p:nvSpPr>
        <p:spPr>
          <a:xfrm>
            <a:off x="861924" y="1040004"/>
            <a:ext cx="7772400" cy="522287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MX" sz="2400" noProof="0" dirty="0">
                <a:solidFill>
                  <a:schemeClr val="bg1">
                    <a:lumMod val="50000"/>
                  </a:schemeClr>
                </a:solidFill>
              </a:rPr>
              <a:t>1er</a:t>
            </a: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lang="es-MX" sz="2400" dirty="0">
                <a:solidFill>
                  <a:schemeClr val="bg1">
                    <a:lumMod val="50000"/>
                  </a:schemeClr>
                </a:solidFill>
              </a:rPr>
              <a:t>Trimestre </a:t>
            </a: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2021</a:t>
            </a:r>
          </a:p>
        </p:txBody>
      </p:sp>
      <p:sp>
        <p:nvSpPr>
          <p:cNvPr id="9" name="8 Elipse"/>
          <p:cNvSpPr/>
          <p:nvPr/>
        </p:nvSpPr>
        <p:spPr>
          <a:xfrm>
            <a:off x="3987644" y="1567188"/>
            <a:ext cx="5112000" cy="5159731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Elipse"/>
          <p:cNvSpPr/>
          <p:nvPr/>
        </p:nvSpPr>
        <p:spPr>
          <a:xfrm>
            <a:off x="4557465" y="2152208"/>
            <a:ext cx="3960000" cy="3960000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1" name="118 Imagen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208" t="11852" r="4971" b="15062"/>
          <a:stretch>
            <a:fillRect/>
          </a:stretch>
        </p:blipFill>
        <p:spPr bwMode="auto">
          <a:xfrm>
            <a:off x="4671736" y="2895791"/>
            <a:ext cx="3676641" cy="228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uadroTexto 2"/>
          <p:cNvSpPr txBox="1"/>
          <p:nvPr/>
        </p:nvSpPr>
        <p:spPr>
          <a:xfrm>
            <a:off x="353998" y="6588430"/>
            <a:ext cx="2365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/>
              <a:t>Fecha de corte de la información: 21/04/2021</a:t>
            </a:r>
          </a:p>
          <a:p>
            <a:endParaRPr lang="es-MX" sz="900" dirty="0"/>
          </a:p>
        </p:txBody>
      </p:sp>
      <p:sp>
        <p:nvSpPr>
          <p:cNvPr id="21" name="CuadroTexto 20"/>
          <p:cNvSpPr txBox="1"/>
          <p:nvPr/>
        </p:nvSpPr>
        <p:spPr>
          <a:xfrm>
            <a:off x="3498368" y="1495723"/>
            <a:ext cx="4152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/>
              <a:t>%</a:t>
            </a:r>
            <a:endParaRPr lang="es-MX" sz="1600" b="1" dirty="0"/>
          </a:p>
        </p:txBody>
      </p:sp>
      <p:pic>
        <p:nvPicPr>
          <p:cNvPr id="7" name="Imagen 6">
            <a:extLst>
              <a:ext uri="{FF2B5EF4-FFF2-40B4-BE49-F238E27FC236}">
                <a16:creationId xmlns="" xmlns:a16="http://schemas.microsoft.com/office/drawing/2014/main" id="{13D50EEB-E889-46B7-A2C5-14116F4B89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554" y="1851327"/>
            <a:ext cx="3619002" cy="4381499"/>
          </a:xfrm>
          <a:prstGeom prst="rect">
            <a:avLst/>
          </a:prstGeom>
        </p:spPr>
      </p:pic>
      <p:graphicFrame>
        <p:nvGraphicFramePr>
          <p:cNvPr id="39" name="47 Gráfico">
            <a:extLst>
              <a:ext uri="{FF2B5EF4-FFF2-40B4-BE49-F238E27FC236}">
                <a16:creationId xmlns="" xmlns:a16="http://schemas.microsoft.com/office/drawing/2014/main" id="{00000000-0008-0000-0000-000018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9819088"/>
              </p:ext>
            </p:extLst>
          </p:nvPr>
        </p:nvGraphicFramePr>
        <p:xfrm>
          <a:off x="3459363" y="828032"/>
          <a:ext cx="5929312" cy="66278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40" name="84 Imagen">
            <a:extLst>
              <a:ext uri="{FF2B5EF4-FFF2-40B4-BE49-F238E27FC236}">
                <a16:creationId xmlns="" xmlns:a16="http://schemas.microsoft.com/office/drawing/2014/main" id="{00000000-0008-0000-0000-00000D000000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43112" y="1835546"/>
            <a:ext cx="385394" cy="385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82 Imagen">
            <a:extLst>
              <a:ext uri="{FF2B5EF4-FFF2-40B4-BE49-F238E27FC236}">
                <a16:creationId xmlns="" xmlns:a16="http://schemas.microsoft.com/office/drawing/2014/main" id="{00000000-0008-0000-0000-00000E000000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22646" y="2779741"/>
            <a:ext cx="498707" cy="49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86 Imagen">
            <a:extLst>
              <a:ext uri="{FF2B5EF4-FFF2-40B4-BE49-F238E27FC236}">
                <a16:creationId xmlns="" xmlns:a16="http://schemas.microsoft.com/office/drawing/2014/main" id="{00000000-0008-0000-0000-000011000000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52693" y="3739929"/>
            <a:ext cx="498707" cy="49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89 Imagen">
            <a:extLst>
              <a:ext uri="{FF2B5EF4-FFF2-40B4-BE49-F238E27FC236}">
                <a16:creationId xmlns="" xmlns:a16="http://schemas.microsoft.com/office/drawing/2014/main" id="{00000000-0008-0000-0000-00001D000000}"/>
              </a:ext>
            </a:extLst>
          </p:cNvPr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373651" y="1853397"/>
            <a:ext cx="249354" cy="24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87 Imagen">
            <a:extLst>
              <a:ext uri="{FF2B5EF4-FFF2-40B4-BE49-F238E27FC236}">
                <a16:creationId xmlns="" xmlns:a16="http://schemas.microsoft.com/office/drawing/2014/main" id="{00000000-0008-0000-0000-00001F000000}"/>
              </a:ext>
            </a:extLst>
          </p:cNvPr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377951" y="3003340"/>
            <a:ext cx="498707" cy="49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88 Imagen">
            <a:extLst>
              <a:ext uri="{FF2B5EF4-FFF2-40B4-BE49-F238E27FC236}">
                <a16:creationId xmlns="" xmlns:a16="http://schemas.microsoft.com/office/drawing/2014/main" id="{00000000-0008-0000-0000-000026000000}"/>
              </a:ext>
            </a:extLst>
          </p:cNvPr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748124" y="2377015"/>
            <a:ext cx="385393" cy="385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" name="90 Imagen">
            <a:extLst>
              <a:ext uri="{FF2B5EF4-FFF2-40B4-BE49-F238E27FC236}">
                <a16:creationId xmlns="" xmlns:a16="http://schemas.microsoft.com/office/drawing/2014/main" id="{8FDD7407-4FED-40A3-A4F1-46BB94654A8B}"/>
              </a:ext>
            </a:extLst>
          </p:cNvPr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894195" y="1717358"/>
            <a:ext cx="304576" cy="30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91 Imagen">
            <a:extLst>
              <a:ext uri="{FF2B5EF4-FFF2-40B4-BE49-F238E27FC236}">
                <a16:creationId xmlns="" xmlns:a16="http://schemas.microsoft.com/office/drawing/2014/main" id="{1C44BA27-422C-4E34-90A4-4115C4F699D6}"/>
              </a:ext>
            </a:extLst>
          </p:cNvPr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129745" y="2088383"/>
            <a:ext cx="385393" cy="385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112 Imagen">
            <a:extLst>
              <a:ext uri="{FF2B5EF4-FFF2-40B4-BE49-F238E27FC236}">
                <a16:creationId xmlns="" xmlns:a16="http://schemas.microsoft.com/office/drawing/2014/main" id="{AAFEDCFF-6AB5-4756-A63B-3DABDE57EFDE}"/>
              </a:ext>
            </a:extLst>
          </p:cNvPr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141856" y="1639212"/>
            <a:ext cx="304576" cy="333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uadroTexto 4"/>
          <p:cNvSpPr txBox="1"/>
          <p:nvPr/>
        </p:nvSpPr>
        <p:spPr>
          <a:xfrm>
            <a:off x="5698228" y="329868"/>
            <a:ext cx="1600200" cy="7747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600" y="191950"/>
            <a:ext cx="7556500" cy="479031"/>
          </a:xfrm>
        </p:spPr>
        <p:txBody>
          <a:bodyPr>
            <a:noAutofit/>
          </a:bodyPr>
          <a:lstStyle/>
          <a:p>
            <a:r>
              <a:rPr lang="es-MX" dirty="0" smtClean="0">
                <a:latin typeface="Helvetica" pitchFamily="34" charset="0"/>
              </a:rPr>
              <a:t>Orientación </a:t>
            </a:r>
            <a:r>
              <a:rPr lang="es-MX" dirty="0">
                <a:latin typeface="Helvetica" pitchFamily="34" charset="0"/>
              </a:rPr>
              <a:t>de </a:t>
            </a:r>
            <a:r>
              <a:rPr lang="es-MX" dirty="0" smtClean="0">
                <a:latin typeface="Helvetica" pitchFamily="34" charset="0"/>
              </a:rPr>
              <a:t>la Inversión </a:t>
            </a:r>
            <a:r>
              <a:rPr lang="es-MX" dirty="0">
                <a:latin typeface="Helvetica" pitchFamily="34" charset="0"/>
              </a:rPr>
              <a:t>P</a:t>
            </a:r>
            <a:r>
              <a:rPr lang="es-MX" dirty="0" smtClean="0">
                <a:latin typeface="Helvetica" pitchFamily="34" charset="0"/>
              </a:rPr>
              <a:t>ública Autorizada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03228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34 Marcador de texto"/>
          <p:cNvSpPr txBox="1">
            <a:spLocks/>
          </p:cNvSpPr>
          <p:nvPr/>
        </p:nvSpPr>
        <p:spPr>
          <a:xfrm>
            <a:off x="861924" y="1040004"/>
            <a:ext cx="7772400" cy="522287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MX" sz="2400" noProof="0" dirty="0" smtClean="0">
                <a:solidFill>
                  <a:schemeClr val="bg1">
                    <a:lumMod val="50000"/>
                  </a:schemeClr>
                </a:solidFill>
              </a:rPr>
              <a:t>Histórico </a:t>
            </a:r>
            <a:r>
              <a:rPr lang="es-MX" sz="2400" noProof="0" dirty="0">
                <a:solidFill>
                  <a:schemeClr val="bg1">
                    <a:lumMod val="50000"/>
                  </a:schemeClr>
                </a:solidFill>
              </a:rPr>
              <a:t>al 1er</a:t>
            </a: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lang="es-MX" sz="2400" dirty="0">
                <a:solidFill>
                  <a:schemeClr val="bg1">
                    <a:lumMod val="50000"/>
                  </a:schemeClr>
                </a:solidFill>
              </a:rPr>
              <a:t>Trimestre </a:t>
            </a: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2021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2" name="CuadroTexto 51"/>
          <p:cNvSpPr txBox="1"/>
          <p:nvPr/>
        </p:nvSpPr>
        <p:spPr>
          <a:xfrm>
            <a:off x="861924" y="6357598"/>
            <a:ext cx="2365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/>
              <a:t>Fecha de corte de la información: 21/04/2021</a:t>
            </a:r>
          </a:p>
          <a:p>
            <a:endParaRPr lang="es-MX" sz="900" dirty="0"/>
          </a:p>
        </p:txBody>
      </p:sp>
      <p:sp>
        <p:nvSpPr>
          <p:cNvPr id="19" name="CuadroTexto 18"/>
          <p:cNvSpPr txBox="1"/>
          <p:nvPr/>
        </p:nvSpPr>
        <p:spPr>
          <a:xfrm>
            <a:off x="5698228" y="329868"/>
            <a:ext cx="1600200" cy="7747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18" name="Título 1"/>
          <p:cNvSpPr txBox="1">
            <a:spLocks/>
          </p:cNvSpPr>
          <p:nvPr/>
        </p:nvSpPr>
        <p:spPr>
          <a:xfrm>
            <a:off x="101600" y="191950"/>
            <a:ext cx="7556500" cy="4790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dirty="0" smtClean="0">
                <a:latin typeface="Helvetica" pitchFamily="34" charset="0"/>
              </a:rPr>
              <a:t>Orientación de la Inversión Pública Autorizada</a:t>
            </a:r>
            <a:endParaRPr lang="es-ES" dirty="0"/>
          </a:p>
        </p:txBody>
      </p:sp>
      <p:graphicFrame>
        <p:nvGraphicFramePr>
          <p:cNvPr id="30" name="Tabla 29"/>
          <p:cNvGraphicFramePr>
            <a:graphicFrameLocks noGrp="1"/>
          </p:cNvGraphicFramePr>
          <p:nvPr/>
        </p:nvGraphicFramePr>
        <p:xfrm>
          <a:off x="857968" y="1600201"/>
          <a:ext cx="7428064" cy="4525961"/>
        </p:xfrm>
        <a:graphic>
          <a:graphicData uri="http://schemas.openxmlformats.org/drawingml/2006/table">
            <a:tbl>
              <a:tblPr/>
              <a:tblGrid>
                <a:gridCol w="526657"/>
                <a:gridCol w="2435791"/>
                <a:gridCol w="1108175"/>
                <a:gridCol w="779014"/>
                <a:gridCol w="746098"/>
                <a:gridCol w="702210"/>
                <a:gridCol w="1130119"/>
              </a:tblGrid>
              <a:tr h="41968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CONCEPTO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1er Trimestre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2do Trimestre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3er Trimestre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4to Trimestre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ACUMULADO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41968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419680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SALUD Y ASISTENCIA SOCIAL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70.61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70.61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9680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EDUCACIÓN, CULTURA Y DEPORTE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10.38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10.38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9680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AGUA POTABLE, ALCANTARILLADO Y SANEAMIENTO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9680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VIVIENDA Y URBANIZACIÓN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3.85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3.85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9680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PROTECCIÓN CIVIL, SEGURIDAD, JUSTICIA Y FINANZAS PÚBLICAS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9680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CARRETERAS, CAMINOS Y PUENTES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9680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DESARROLLO AGROPECUARIO, FORESTAL Y ACUICOLA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9680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PROTECCION Y PRESERVACION AMBIENTAL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9161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DESARROLLO ECONÓMICO Y TURISTICO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9" name="90 Imagen">
            <a:extLst>
              <a:ext uri="{FF2B5EF4-FFF2-40B4-BE49-F238E27FC236}">
                <a16:creationId xmlns="" xmlns:a16="http://schemas.microsoft.com/office/drawing/2014/main" id="{D761FC4E-54C6-4F8A-9FC5-09473CACE12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2975" y="4995409"/>
            <a:ext cx="334962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88 Imagen">
            <a:extLst>
              <a:ext uri="{FF2B5EF4-FFF2-40B4-BE49-F238E27FC236}">
                <a16:creationId xmlns="" xmlns:a16="http://schemas.microsoft.com/office/drawing/2014/main" id="{B072F875-0E3F-48D9-996F-DE7E1047F8C5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5838" y="3750368"/>
            <a:ext cx="328612" cy="32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84 Imagen">
            <a:extLst>
              <a:ext uri="{FF2B5EF4-FFF2-40B4-BE49-F238E27FC236}">
                <a16:creationId xmlns="" xmlns:a16="http://schemas.microsoft.com/office/drawing/2014/main" id="{6FBBFB61-09E4-403F-95F5-70156D40C22C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66788" y="4576560"/>
            <a:ext cx="334623" cy="334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82 Imagen">
            <a:extLst>
              <a:ext uri="{FF2B5EF4-FFF2-40B4-BE49-F238E27FC236}">
                <a16:creationId xmlns="" xmlns:a16="http://schemas.microsoft.com/office/drawing/2014/main" id="{6858CFA7-EA43-45B3-8F45-D7D33E00C935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42975" y="3303487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86 Imagen">
            <a:extLst>
              <a:ext uri="{FF2B5EF4-FFF2-40B4-BE49-F238E27FC236}">
                <a16:creationId xmlns="" xmlns:a16="http://schemas.microsoft.com/office/drawing/2014/main" id="{A8247C3E-1874-4D8E-838B-63BD2C0BB0B4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54088" y="2909787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89 Imagen">
            <a:extLst>
              <a:ext uri="{FF2B5EF4-FFF2-40B4-BE49-F238E27FC236}">
                <a16:creationId xmlns="" xmlns:a16="http://schemas.microsoft.com/office/drawing/2014/main" id="{1C7AEEDB-5091-4D2F-8A69-3519239875EF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25513" y="5824097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91 Imagen">
            <a:extLst>
              <a:ext uri="{FF2B5EF4-FFF2-40B4-BE49-F238E27FC236}">
                <a16:creationId xmlns="" xmlns:a16="http://schemas.microsoft.com/office/drawing/2014/main" id="{E531A4C8-60F5-446E-BBE1-D62F850E62F5}"/>
              </a:ext>
            </a:extLst>
          </p:cNvPr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77005" y="4182860"/>
            <a:ext cx="347411" cy="347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112 Imagen">
            <a:extLst>
              <a:ext uri="{FF2B5EF4-FFF2-40B4-BE49-F238E27FC236}">
                <a16:creationId xmlns="" xmlns:a16="http://schemas.microsoft.com/office/drawing/2014/main" id="{431B157B-6D41-42B1-9E48-0E1020DF7AE0}"/>
              </a:ext>
            </a:extLst>
          </p:cNvPr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904876" y="5424047"/>
            <a:ext cx="358775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87 Imagen">
            <a:extLst>
              <a:ext uri="{FF2B5EF4-FFF2-40B4-BE49-F238E27FC236}">
                <a16:creationId xmlns="" xmlns:a16="http://schemas.microsoft.com/office/drawing/2014/main" id="{9A768F75-061A-4004-913B-7B05E47D9E5B}"/>
              </a:ext>
            </a:extLst>
          </p:cNvPr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912813" y="2414487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642987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SEFIN">
      <a:dk1>
        <a:srgbClr val="3E3E3E"/>
      </a:dk1>
      <a:lt1>
        <a:sysClr val="window" lastClr="FFFFFF"/>
      </a:lt1>
      <a:dk2>
        <a:srgbClr val="BABABA"/>
      </a:dk2>
      <a:lt2>
        <a:srgbClr val="EEECE1"/>
      </a:lt2>
      <a:accent1>
        <a:srgbClr val="D60071"/>
      </a:accent1>
      <a:accent2>
        <a:srgbClr val="00A097"/>
      </a:accent2>
      <a:accent3>
        <a:srgbClr val="8CC026"/>
      </a:accent3>
      <a:accent4>
        <a:srgbClr val="622779"/>
      </a:accent4>
      <a:accent5>
        <a:srgbClr val="FBAF2B"/>
      </a:accent5>
      <a:accent6>
        <a:srgbClr val="ED1C24"/>
      </a:accent6>
      <a:hlink>
        <a:srgbClr val="6666FF"/>
      </a:hlink>
      <a:folHlink>
        <a:srgbClr val="CC66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857</TotalTime>
  <Words>115</Words>
  <Application>Microsoft Office PowerPoint</Application>
  <PresentationFormat>Presentación en pantalla (4:3)</PresentationFormat>
  <Paragraphs>80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Helvetica</vt:lpstr>
      <vt:lpstr>Tema de Office</vt:lpstr>
      <vt:lpstr>Orientación de la Inversión Pública Autorizada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SF Oaxaca</dc:creator>
  <cp:lastModifiedBy>FW</cp:lastModifiedBy>
  <cp:revision>56</cp:revision>
  <dcterms:created xsi:type="dcterms:W3CDTF">2016-12-21T19:03:03Z</dcterms:created>
  <dcterms:modified xsi:type="dcterms:W3CDTF">2021-04-23T22:46:51Z</dcterms:modified>
</cp:coreProperties>
</file>