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9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ry\Desktop\A&#209;O%202021\1er%20TRIMESTRE%202021\Orientacion%20para%20la%20inversi&#243;n%20p&#250;blica%201er%20TRIMESTRE%202021\Grafica%201er%20%20trim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176619479629335E-2"/>
          <c:y val="0.11166797050926812"/>
          <c:w val="0.95336512983571808"/>
          <c:h val="0.7767702936096718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10-4922-993B-F28E620DE7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10-4922-993B-F28E620DE7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10-4922-993B-F28E620DE7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10-4922-993B-F28E620DE75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10-4922-993B-F28E620DE75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B10-4922-993B-F28E620DE75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B10-4922-993B-F28E620DE75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B10-4922-993B-F28E620DE75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B10-4922-993B-F28E620DE75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'Graf. Inv'!$B$3:$B$14</c:f>
              <c:strCache>
                <c:ptCount val="9"/>
                <c:pt idx="0">
                  <c:v>SALUD Y ASISTENCIA SOCIAL</c:v>
                </c:pt>
                <c:pt idx="1">
                  <c:v>EDUCACIÓN, CULTURA Y DEPORTE</c:v>
                </c:pt>
                <c:pt idx="2">
                  <c:v>AGUA POTABLE, ALCANTARILLADO Y SANEAMIENTO</c:v>
                </c:pt>
                <c:pt idx="3">
                  <c:v>VIVIENDA Y URBANIZACIÓN</c:v>
                </c:pt>
                <c:pt idx="4">
                  <c:v>PROTECCIÓN CIVIL, SEGURIDAD, JUSTICIA Y FINANZAS PÚBLICAS</c:v>
                </c:pt>
                <c:pt idx="5">
                  <c:v>CARRETERAS, CAMINOS Y PUENTES</c:v>
                </c:pt>
                <c:pt idx="6">
                  <c:v>DESARROLLO AGROPECUARIO, FORESTAL Y ACUICOLA</c:v>
                </c:pt>
                <c:pt idx="7">
                  <c:v>PROTECCION Y PRESERVACION AMBIENTAL</c:v>
                </c:pt>
                <c:pt idx="8">
                  <c:v>DESARROLLO ECONÓMICO Y TURISTICO</c:v>
                </c:pt>
              </c:strCache>
            </c:strRef>
          </c:cat>
          <c:val>
            <c:numRef>
              <c:f>'Graf. Inv'!$C$3:$C$14</c:f>
              <c:numCache>
                <c:formatCode>0.00</c:formatCode>
                <c:ptCount val="12"/>
                <c:pt idx="0">
                  <c:v>70.607996474629488</c:v>
                </c:pt>
                <c:pt idx="1">
                  <c:v>10.380406380097289</c:v>
                </c:pt>
                <c:pt idx="2">
                  <c:v>4.2565819206841882</c:v>
                </c:pt>
                <c:pt idx="3">
                  <c:v>3.847652182415926</c:v>
                </c:pt>
                <c:pt idx="4">
                  <c:v>3.7571645725753098</c:v>
                </c:pt>
                <c:pt idx="5">
                  <c:v>2.5448043487711338</c:v>
                </c:pt>
                <c:pt idx="6">
                  <c:v>2.2410564122658396</c:v>
                </c:pt>
                <c:pt idx="7">
                  <c:v>1.2955102895806345</c:v>
                </c:pt>
                <c:pt idx="8">
                  <c:v>1.0688274189801952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B10-4922-993B-F28E620DE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23/04/2021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23/04/2021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em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chart" Target="../charts/chart1.xml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1er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353998" y="6588430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21/04/2021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8368" y="1495723"/>
            <a:ext cx="41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%</a:t>
            </a:r>
            <a:endParaRPr lang="es-MX" sz="1600" b="1" dirty="0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13D50EEB-E889-46B7-A2C5-14116F4B8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54" y="1851327"/>
            <a:ext cx="3619002" cy="4381499"/>
          </a:xfrm>
          <a:prstGeom prst="rect">
            <a:avLst/>
          </a:prstGeom>
        </p:spPr>
      </p:pic>
      <p:graphicFrame>
        <p:nvGraphicFramePr>
          <p:cNvPr id="39" name="47 Gráfico">
            <a:extLst>
              <a:ext uri="{FF2B5EF4-FFF2-40B4-BE49-F238E27FC236}">
                <a16:creationId xmlns="" xmlns:a16="http://schemas.microsoft.com/office/drawing/2014/main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819088"/>
              </p:ext>
            </p:extLst>
          </p:nvPr>
        </p:nvGraphicFramePr>
        <p:xfrm>
          <a:off x="3459363" y="828032"/>
          <a:ext cx="5929312" cy="662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0" name="84 Imagen">
            <a:extLst>
              <a:ext uri="{FF2B5EF4-FFF2-40B4-BE49-F238E27FC236}">
                <a16:creationId xmlns=""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43112" y="1835546"/>
            <a:ext cx="385394" cy="38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2 Imagen">
            <a:extLst>
              <a:ext uri="{FF2B5EF4-FFF2-40B4-BE49-F238E27FC236}">
                <a16:creationId xmlns=""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22646" y="2779741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6 Imagen">
            <a:extLst>
              <a:ext uri="{FF2B5EF4-FFF2-40B4-BE49-F238E27FC236}">
                <a16:creationId xmlns=""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52693" y="3739929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9 Imagen">
            <a:extLst>
              <a:ext uri="{FF2B5EF4-FFF2-40B4-BE49-F238E27FC236}">
                <a16:creationId xmlns=""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3651" y="1853397"/>
            <a:ext cx="249354" cy="24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7 Imagen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77951" y="3003340"/>
            <a:ext cx="498707" cy="4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8 Imagen">
            <a:extLst>
              <a:ext uri="{FF2B5EF4-FFF2-40B4-BE49-F238E27FC236}">
                <a16:creationId xmlns=""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48124" y="2377015"/>
            <a:ext cx="385393" cy="38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0 Imagen">
            <a:extLst>
              <a:ext uri="{FF2B5EF4-FFF2-40B4-BE49-F238E27FC236}">
                <a16:creationId xmlns=""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94195" y="1717358"/>
            <a:ext cx="304576" cy="30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91 Imagen">
            <a:extLst>
              <a:ext uri="{FF2B5EF4-FFF2-40B4-BE49-F238E27FC236}">
                <a16:creationId xmlns=""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29745" y="2088383"/>
            <a:ext cx="385393" cy="38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112 Imagen">
            <a:extLst>
              <a:ext uri="{FF2B5EF4-FFF2-40B4-BE49-F238E27FC236}">
                <a16:creationId xmlns=""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1856" y="1639212"/>
            <a:ext cx="304576" cy="33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adroTexto 4"/>
          <p:cNvSpPr txBox="1"/>
          <p:nvPr/>
        </p:nvSpPr>
        <p:spPr>
          <a:xfrm>
            <a:off x="5698228" y="329868"/>
            <a:ext cx="1600200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600" y="191950"/>
            <a:ext cx="755650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</a:t>
            </a:r>
            <a:r>
              <a:rPr lang="es-MX" dirty="0">
                <a:latin typeface="Helvetica" pitchFamily="34" charset="0"/>
              </a:rPr>
              <a:t>de </a:t>
            </a:r>
            <a:r>
              <a:rPr lang="es-MX" dirty="0" smtClean="0">
                <a:latin typeface="Helvetica" pitchFamily="34" charset="0"/>
              </a:rPr>
              <a:t>la Inversión </a:t>
            </a:r>
            <a:r>
              <a:rPr lang="es-MX" dirty="0">
                <a:latin typeface="Helvetica" pitchFamily="34" charset="0"/>
              </a:rPr>
              <a:t>P</a:t>
            </a:r>
            <a:r>
              <a:rPr lang="es-MX" dirty="0" smtClean="0">
                <a:latin typeface="Helvetica" pitchFamily="34" charset="0"/>
              </a:rPr>
              <a:t>ública Autorizada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Histórico </a:t>
            </a: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al 1er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861924" y="6357598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21/04/2021</a:t>
            </a:r>
          </a:p>
          <a:p>
            <a:endParaRPr lang="es-MX" sz="9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698228" y="329868"/>
            <a:ext cx="1600200" cy="7747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101600" y="191950"/>
            <a:ext cx="755650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0" name="Tabla 29"/>
          <p:cNvGraphicFramePr>
            <a:graphicFrameLocks noGrp="1"/>
          </p:cNvGraphicFramePr>
          <p:nvPr/>
        </p:nvGraphicFramePr>
        <p:xfrm>
          <a:off x="857968" y="1600201"/>
          <a:ext cx="7428064" cy="4525961"/>
        </p:xfrm>
        <a:graphic>
          <a:graphicData uri="http://schemas.openxmlformats.org/drawingml/2006/table">
            <a:tbl>
              <a:tblPr/>
              <a:tblGrid>
                <a:gridCol w="526657"/>
                <a:gridCol w="2435791"/>
                <a:gridCol w="1108175"/>
                <a:gridCol w="779014"/>
                <a:gridCol w="746098"/>
                <a:gridCol w="702210"/>
                <a:gridCol w="1130119"/>
              </a:tblGrid>
              <a:tr h="4196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161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90 Imagen">
            <a:extLst>
              <a:ext uri="{FF2B5EF4-FFF2-40B4-BE49-F238E27FC236}">
                <a16:creationId xmlns="" xmlns:a16="http://schemas.microsoft.com/office/drawing/2014/main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5" y="4995409"/>
            <a:ext cx="33496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88 Imagen">
            <a:extLst>
              <a:ext uri="{FF2B5EF4-FFF2-40B4-BE49-F238E27FC236}">
                <a16:creationId xmlns="" xmlns:a16="http://schemas.microsoft.com/office/drawing/2014/main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5838" y="3750368"/>
            <a:ext cx="328612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84 Imagen">
            <a:extLst>
              <a:ext uri="{FF2B5EF4-FFF2-40B4-BE49-F238E27FC236}">
                <a16:creationId xmlns="" xmlns:a16="http://schemas.microsoft.com/office/drawing/2014/main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6788" y="4576560"/>
            <a:ext cx="334623" cy="33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82 Imagen">
            <a:extLst>
              <a:ext uri="{FF2B5EF4-FFF2-40B4-BE49-F238E27FC236}">
                <a16:creationId xmlns="" xmlns:a16="http://schemas.microsoft.com/office/drawing/2014/main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2975" y="330348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86 Imagen">
            <a:extLst>
              <a:ext uri="{FF2B5EF4-FFF2-40B4-BE49-F238E27FC236}">
                <a16:creationId xmlns="" xmlns:a16="http://schemas.microsoft.com/office/drawing/2014/main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4088" y="290978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89 Imagen">
            <a:extLst>
              <a:ext uri="{FF2B5EF4-FFF2-40B4-BE49-F238E27FC236}">
                <a16:creationId xmlns="" xmlns:a16="http://schemas.microsoft.com/office/drawing/2014/main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5513" y="582409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91 Imagen">
            <a:extLst>
              <a:ext uri="{FF2B5EF4-FFF2-40B4-BE49-F238E27FC236}">
                <a16:creationId xmlns="" xmlns:a16="http://schemas.microsoft.com/office/drawing/2014/main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7005" y="4182860"/>
            <a:ext cx="347411" cy="34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12 Imagen">
            <a:extLst>
              <a:ext uri="{FF2B5EF4-FFF2-40B4-BE49-F238E27FC236}">
                <a16:creationId xmlns="" xmlns:a16="http://schemas.microsoft.com/office/drawing/2014/main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4876" y="5424047"/>
            <a:ext cx="35877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87 Imagen">
            <a:extLst>
              <a:ext uri="{FF2B5EF4-FFF2-40B4-BE49-F238E27FC236}">
                <a16:creationId xmlns="" xmlns:a16="http://schemas.microsoft.com/office/drawing/2014/main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2813" y="241448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115</Words>
  <Application>Microsoft Office PowerPoint</Application>
  <PresentationFormat>Presentación en pantalla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Tema de Office</vt:lpstr>
      <vt:lpstr>Orientación de la Inversión Pública Autorizada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FW</cp:lastModifiedBy>
  <cp:revision>56</cp:revision>
  <dcterms:created xsi:type="dcterms:W3CDTF">2016-12-21T19:03:03Z</dcterms:created>
  <dcterms:modified xsi:type="dcterms:W3CDTF">2021-04-23T22:46:51Z</dcterms:modified>
</cp:coreProperties>
</file>